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61" r:id="rId4"/>
    <p:sldId id="266" r:id="rId5"/>
    <p:sldId id="267" r:id="rId6"/>
    <p:sldId id="264" r:id="rId7"/>
    <p:sldId id="278" r:id="rId8"/>
    <p:sldId id="279" r:id="rId9"/>
    <p:sldId id="282" r:id="rId10"/>
    <p:sldId id="283" r:id="rId11"/>
    <p:sldId id="284" r:id="rId12"/>
    <p:sldId id="268" r:id="rId13"/>
    <p:sldId id="269" r:id="rId14"/>
    <p:sldId id="270" r:id="rId15"/>
    <p:sldId id="271" r:id="rId16"/>
    <p:sldId id="272" r:id="rId17"/>
    <p:sldId id="2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4"/>
    <p:restoredTop sz="94595"/>
  </p:normalViewPr>
  <p:slideViewPr>
    <p:cSldViewPr snapToGrid="0" snapToObjects="1">
      <p:cViewPr varScale="1">
        <p:scale>
          <a:sx n="115" d="100"/>
          <a:sy n="115" d="100"/>
        </p:scale>
        <p:origin x="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6ED9A-736F-964A-9ECD-4CB05383B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AEA4E-8CC7-2B4C-A35B-1C8345398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9605E-F018-B14B-931B-C6A2176E3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6273-FCFF-3D4C-A3DA-FA7A15471BD5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9D906-0AA9-4746-B65C-48711C02D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CFA91-E295-1F42-A857-98E9C3F86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794B-C706-A44F-A28E-73C9FE0E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85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7AB41-9385-E742-99F9-45194616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97B11-8246-4B40-B562-BC09986E7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C5320-77BF-9F44-8FE0-F5428BB7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6273-FCFF-3D4C-A3DA-FA7A15471BD5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26116-3EC2-964E-A8F8-BB4BD32C6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50637-2CDC-1147-909C-7F9CE401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794B-C706-A44F-A28E-73C9FE0E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10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96351-5EC5-5444-85EF-4869EC1A45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B5718E-1BF0-CD4D-9A5B-2903747EA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1507E-B783-254C-9C85-868D683D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6273-FCFF-3D4C-A3DA-FA7A15471BD5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DE589-B6A7-F246-AE0B-0535E9199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835B5-E9F0-3E41-A2AA-282CEE3F6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794B-C706-A44F-A28E-73C9FE0E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22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C89F-4E9A-9940-A3AC-552292C4B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E4FC3-7277-064D-AF0F-79DB625E4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89BC1-D87A-4846-9B1E-7A817AC36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6273-FCFF-3D4C-A3DA-FA7A15471BD5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7481C-189D-804E-9755-22DC9790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53CF7-36B8-D84D-8CEC-CB38401E4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794B-C706-A44F-A28E-73C9FE0E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04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2470D-BBE3-E242-B977-73944D204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D31E1-96A5-AC40-911D-D19B00D45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EF088-85B9-7243-AAF3-0174AB0F2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6273-FCFF-3D4C-A3DA-FA7A15471BD5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8B98C-7785-A54F-AF72-9C5E942FD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75F5E-E42E-0F42-997F-EBDB2EAE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794B-C706-A44F-A28E-73C9FE0E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77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C9F69-19A7-3143-904B-406B6F15E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65C7C-17D5-BE43-8000-A07D0524C5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FE9387-0135-5342-BCC8-D1302960C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360C5-A518-D746-AE7C-B6EFD4E4F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6273-FCFF-3D4C-A3DA-FA7A15471BD5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23AC-F3B5-2342-9256-52CD962EB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1ACDE-4556-C641-9F1E-701CEA7FE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794B-C706-A44F-A28E-73C9FE0E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20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7531-75BA-A249-A4AC-E7B6DE2A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71F70-69A4-244F-9B92-0B029D3A8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E34D7-B046-A04F-84E2-AF6E84C44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99717E-D20F-E44A-A863-2463B69692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AA8932-9A6C-A843-8EE3-F120300AF0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C61D63-D7BC-254C-9B35-19410B2E9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6273-FCFF-3D4C-A3DA-FA7A15471BD5}" type="datetimeFigureOut">
              <a:rPr lang="en-US" smtClean="0"/>
              <a:t>7/30/21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047C20-AFD9-CE41-8AE2-E7370753E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562E5D-7578-0E4B-B78D-F8644C12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794B-C706-A44F-A28E-73C9FE0E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30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6035-0070-BC4B-9623-C16E4AE78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F8A61F-82DA-CC4B-8A1B-F8D49C61B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6273-FCFF-3D4C-A3DA-FA7A15471BD5}" type="datetimeFigureOut">
              <a:rPr lang="en-US" smtClean="0"/>
              <a:t>7/30/21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46E22F-37C1-1942-8E34-0352A5967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05398-9368-C04C-B9AC-D4046D33E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794B-C706-A44F-A28E-73C9FE0E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68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795A24-8862-8843-9892-CF865DC3A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6273-FCFF-3D4C-A3DA-FA7A15471BD5}" type="datetimeFigureOut">
              <a:rPr lang="en-US" smtClean="0"/>
              <a:t>7/30/21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87CE45-97F3-794F-9511-A9CE7935A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0728C-9469-5340-BC1A-7FD35C1E5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794B-C706-A44F-A28E-73C9FE0E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94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D764-5AA1-9845-9534-A5608F039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DADE6-C6FA-D548-854A-91993B1B2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0C02B-C1C7-F948-8038-32DC03246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C0A41-DD5C-C145-8624-6E164A4F2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6273-FCFF-3D4C-A3DA-FA7A15471BD5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A97BE-6939-654A-A0A5-8A3565DC3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38ED5-2620-9C47-9E3D-D62B02D1F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794B-C706-A44F-A28E-73C9FE0E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02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01E39-DD38-5648-A632-642D92F8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822F9A-BD5A-9844-9B1A-8FBC1351B5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0CC73B-32D9-1546-9E8C-D1C752C4B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8F37F5-4FA2-3244-A93C-61FBE1AE6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6273-FCFF-3D4C-A3DA-FA7A15471BD5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A00D9-6835-2443-82FF-787DD36CE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6030-5EAE-5C4E-A997-81CFDDB9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794B-C706-A44F-A28E-73C9FE0E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1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D4C4AA-D73B-7245-9D07-4B700AF1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F4EF3-0AA5-3647-8649-53E4A681F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1FD8C-F428-AD45-99F2-94D48CDFC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F6273-FCFF-3D4C-A3DA-FA7A15471BD5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D5869-370F-EE4A-896D-487080D41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914B0-B2EE-8348-840C-02FADC6FC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2794B-C706-A44F-A28E-73C9FE0E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88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3.png"/><Relationship Id="rId7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1.jpeg"/><Relationship Id="rId4" Type="http://schemas.openxmlformats.org/officeDocument/2006/relationships/image" Target="../media/image4.png"/><Relationship Id="rId9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3.png"/><Relationship Id="rId7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0" Type="http://schemas.openxmlformats.org/officeDocument/2006/relationships/image" Target="../media/image13.jpg"/><Relationship Id="rId4" Type="http://schemas.openxmlformats.org/officeDocument/2006/relationships/image" Target="../media/image2.png"/><Relationship Id="rId9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CBC719E3-9077-43FA-AC10-C7F95A2FF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8" y="5137"/>
            <a:ext cx="12199025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1FB32D-BA1B-4A35-9225-19FB5217A5F8}"/>
              </a:ext>
            </a:extLst>
          </p:cNvPr>
          <p:cNvSpPr/>
          <p:nvPr/>
        </p:nvSpPr>
        <p:spPr>
          <a:xfrm>
            <a:off x="679778" y="396816"/>
            <a:ext cx="11385395" cy="6390841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36B3D20D-5140-421C-A38D-FE96B0FBA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028941" y="412366"/>
            <a:ext cx="2024111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E9C0801D-F1E1-43E8-9C78-181AC25E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452" y="401582"/>
            <a:ext cx="2024111" cy="12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82590BF-EA89-4FED-A690-17ABC1C41F79}"/>
              </a:ext>
            </a:extLst>
          </p:cNvPr>
          <p:cNvSpPr/>
          <p:nvPr/>
        </p:nvSpPr>
        <p:spPr>
          <a:xfrm>
            <a:off x="8291545" y="5831477"/>
            <a:ext cx="3654908" cy="681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Bùi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Thanh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97E628-B9B3-4FB7-A195-C7E3507CB94B}"/>
              </a:ext>
            </a:extLst>
          </p:cNvPr>
          <p:cNvSpPr/>
          <p:nvPr/>
        </p:nvSpPr>
        <p:spPr>
          <a:xfrm>
            <a:off x="1028941" y="1629150"/>
            <a:ext cx="7232435" cy="11794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00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第</a:t>
            </a:r>
            <a:r>
              <a:rPr lang="en-US" altLang="ja-JP" sz="5000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3</a:t>
            </a:r>
            <a:r>
              <a:rPr lang="ja-JP" altLang="en-US" sz="500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課</a:t>
            </a:r>
            <a:r>
              <a:rPr lang="en-US" altLang="ja-JP" sz="5000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      </a:t>
            </a:r>
            <a:r>
              <a:rPr lang="ja-JP" altLang="en-US" sz="6000"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私の目標</a:t>
            </a:r>
            <a:endParaRPr lang="en-US" sz="6000" dirty="0">
              <a:solidFill>
                <a:srgbClr val="FF0000"/>
              </a:solidFill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6" name="Picture 8" descr="Home Page - FPTU HCM">
            <a:extLst>
              <a:ext uri="{FF2B5EF4-FFF2-40B4-BE49-F238E27FC236}">
                <a16:creationId xmlns:a16="http://schemas.microsoft.com/office/drawing/2014/main" id="{BAB2A5EC-44C8-4918-99E2-04E704440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6" b="12960"/>
          <a:stretch/>
        </p:blipFill>
        <p:spPr bwMode="auto">
          <a:xfrm>
            <a:off x="3046341" y="388786"/>
            <a:ext cx="5511659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D094F8-91E6-4244-989B-B7A4341341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87" b="94497" l="3175" r="97619">
                        <a14:foregroundMark x1="36825" y1="22013" x2="56508" y2="24686"/>
                        <a14:foregroundMark x1="56508" y1="24686" x2="54921" y2="28616"/>
                        <a14:foregroundMark x1="44444" y1="26101" x2="44444" y2="26101"/>
                        <a14:foregroundMark x1="63810" y1="26572" x2="63810" y2="26572"/>
                        <a14:foregroundMark x1="41429" y1="29088" x2="63651" y2="16824"/>
                        <a14:foregroundMark x1="63651" y1="16824" x2="63333" y2="32704"/>
                        <a14:foregroundMark x1="63333" y1="32704" x2="49048" y2="35535"/>
                        <a14:foregroundMark x1="49048" y1="35535" x2="43492" y2="23585"/>
                        <a14:foregroundMark x1="62857" y1="13994" x2="41429" y2="8805"/>
                        <a14:foregroundMark x1="41429" y1="8805" x2="29841" y2="23428"/>
                        <a14:foregroundMark x1="29841" y1="23428" x2="32698" y2="44811"/>
                        <a14:foregroundMark x1="62063" y1="17767" x2="41905" y2="13365"/>
                        <a14:foregroundMark x1="41905" y1="13365" x2="31905" y2="26258"/>
                        <a14:foregroundMark x1="31905" y1="26258" x2="46825" y2="41352"/>
                        <a14:foregroundMark x1="46825" y1="41352" x2="65079" y2="31761"/>
                        <a14:foregroundMark x1="65079" y1="31761" x2="64286" y2="16667"/>
                        <a14:foregroundMark x1="64286" y1="16667" x2="60794" y2="13994"/>
                        <a14:foregroundMark x1="63810" y1="18553" x2="47937" y2="18868"/>
                        <a14:foregroundMark x1="47937" y1="18868" x2="53810" y2="35377"/>
                        <a14:foregroundMark x1="53810" y1="35377" x2="64127" y2="24214"/>
                        <a14:foregroundMark x1="64127" y1="24214" x2="59524" y2="14780"/>
                        <a14:foregroundMark x1="61270" y1="22799" x2="57937" y2="31132"/>
                        <a14:foregroundMark x1="61587" y1="23113" x2="56984" y2="19811"/>
                        <a14:foregroundMark x1="45714" y1="5346" x2="76032" y2="7390"/>
                        <a14:foregroundMark x1="76032" y1="7390" x2="78889" y2="24528"/>
                        <a14:foregroundMark x1="78889" y1="24528" x2="73016" y2="33176"/>
                        <a14:foregroundMark x1="36032" y1="6918" x2="23333" y2="16981"/>
                        <a14:foregroundMark x1="23333" y1="16981" x2="24444" y2="38522"/>
                        <a14:foregroundMark x1="24444" y1="38522" x2="30159" y2="43553"/>
                        <a14:foregroundMark x1="34762" y1="8962" x2="47302" y2="1730"/>
                        <a14:foregroundMark x1="47302" y1="1730" x2="83333" y2="5818"/>
                        <a14:foregroundMark x1="83333" y1="5818" x2="99524" y2="56447"/>
                        <a14:foregroundMark x1="99524" y1="56447" x2="90952" y2="88679"/>
                        <a14:foregroundMark x1="90952" y1="88679" x2="82698" y2="99371"/>
                        <a14:foregroundMark x1="82698" y1="99371" x2="25714" y2="92767"/>
                        <a14:foregroundMark x1="25714" y1="92767" x2="3810" y2="73113"/>
                        <a14:foregroundMark x1="3810" y1="73113" x2="635" y2="58805"/>
                        <a14:foregroundMark x1="635" y1="58805" x2="1233" y2="55285"/>
                        <a14:foregroundMark x1="4528" y1="41398" x2="21111" y2="32075"/>
                        <a14:foregroundMark x1="21111" y1="32075" x2="27460" y2="11792"/>
                        <a14:foregroundMark x1="27460" y1="11792" x2="41111" y2="6918"/>
                        <a14:foregroundMark x1="41111" y1="6918" x2="41111" y2="6918"/>
                        <a14:foregroundMark x1="13333" y1="76887" x2="34444" y2="94182"/>
                        <a14:foregroundMark x1="34444" y1="94182" x2="68730" y2="96384"/>
                        <a14:foregroundMark x1="68730" y1="96384" x2="93175" y2="86792"/>
                        <a14:foregroundMark x1="93175" y1="86792" x2="71905" y2="60220"/>
                        <a14:foregroundMark x1="71905" y1="60220" x2="43651" y2="59906"/>
                        <a14:foregroundMark x1="43651" y1="59906" x2="23016" y2="86792"/>
                        <a14:foregroundMark x1="23016" y1="86792" x2="22063" y2="90252"/>
                        <a14:foregroundMark x1="46984" y1="80660" x2="68730" y2="94811"/>
                        <a14:foregroundMark x1="68730" y1="94811" x2="79683" y2="76572"/>
                        <a14:foregroundMark x1="79683" y1="76572" x2="62222" y2="70283"/>
                        <a14:foregroundMark x1="62222" y1="70283" x2="51587" y2="81447"/>
                        <a14:foregroundMark x1="51587" y1="81447" x2="50635" y2="86950"/>
                        <a14:foregroundMark x1="88571" y1="49843" x2="80635" y2="72013"/>
                        <a14:foregroundMark x1="80635" y1="72013" x2="95873" y2="58019"/>
                        <a14:foregroundMark x1="95873" y1="58019" x2="89683" y2="45283"/>
                        <a14:foregroundMark x1="89683" y1="45283" x2="84286" y2="45283"/>
                        <a14:foregroundMark x1="33810" y1="19025" x2="13333" y2="27673"/>
                        <a14:foregroundMark x1="13333" y1="27673" x2="16508" y2="41352"/>
                        <a14:foregroundMark x1="16508" y1="41352" x2="25556" y2="43553"/>
                        <a14:foregroundMark x1="88095" y1="8648" x2="72540" y2="1887"/>
                        <a14:foregroundMark x1="72540" y1="1887" x2="64603" y2="2830"/>
                        <a14:foregroundMark x1="95238" y1="37736" x2="97619" y2="53459"/>
                        <a14:foregroundMark x1="97619" y1="53459" x2="94444" y2="41509"/>
                        <a14:foregroundMark x1="33810" y1="11950" x2="33810" y2="11950"/>
                        <a14:foregroundMark x1="38095" y1="6447" x2="24603" y2="14151"/>
                        <a14:foregroundMark x1="24603" y1="14151" x2="29206" y2="19025"/>
                        <a14:foregroundMark x1="40635" y1="3616" x2="26190" y2="12264"/>
                        <a14:foregroundMark x1="26190" y1="12264" x2="38889" y2="8019"/>
                        <a14:foregroundMark x1="38889" y1="8019" x2="38095" y2="5346"/>
                        <a14:backgroundMark x1="47778" y1="31918" x2="47778" y2="31918"/>
                        <a14:backgroundMark x1="49251" y1="30608" x2="47937" y2="32075"/>
                        <a14:backgroundMark x1="47008" y1="31646" x2="43175" y2="29874"/>
                        <a14:backgroundMark x1="47937" y1="32075" x2="47598" y2="31918"/>
                        <a14:backgroundMark x1="56998" y1="22260" x2="58576" y2="22276"/>
                        <a14:backgroundMark x1="56719" y1="30677" x2="55839" y2="31713"/>
                        <a14:backgroundMark x1="48271" y1="27852" x2="47606" y2="27443"/>
                        <a14:backgroundMark x1="40969" y1="20172" x2="40796" y2="19171"/>
                        <a14:backgroundMark x1="2381" y1="36164" x2="317" y2="55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3" y="2792985"/>
            <a:ext cx="3518583" cy="37201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008137-B125-B24B-9552-D6C75A630D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76" y="1629150"/>
            <a:ext cx="3685077" cy="4241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179B15-070C-1A4C-9A55-23E6E974B0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446" y="2792985"/>
            <a:ext cx="4078099" cy="373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練習</a:t>
            </a:r>
            <a:endParaRPr lang="en-US" altLang="ja-JP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B7242B-C264-A74F-A189-96E4FDB20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020" y="1828800"/>
            <a:ext cx="8787160" cy="33966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243EB2-A0A2-3941-90DE-C276A45F80E4}"/>
              </a:ext>
            </a:extLst>
          </p:cNvPr>
          <p:cNvSpPr/>
          <p:nvPr/>
        </p:nvSpPr>
        <p:spPr>
          <a:xfrm>
            <a:off x="360480" y="5471689"/>
            <a:ext cx="11685311" cy="122584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Vì bố mẹ tôi ở sang thăm, nên tôi phải đi sân bay đón.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国から両親 が来るので、空港へ迎(むか)えに行かなければなりません。</a:t>
            </a:r>
            <a:endParaRPr lang="vi-VN" altLang="en-US" sz="2800" dirty="0">
              <a:solidFill>
                <a:schemeClr val="bg1"/>
              </a:solidFill>
              <a:latin typeface="Times New Roman" panose="02020603050405020304" pitchFamily="18" charset="0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551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練習</a:t>
            </a:r>
            <a:endParaRPr lang="en-US" altLang="ja-JP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37153B-DAAB-804D-AF1F-817FFE7E78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8995" y="1795345"/>
            <a:ext cx="6146796" cy="49021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3263F1-966C-DE4B-9F2C-C1F585107C75}"/>
              </a:ext>
            </a:extLst>
          </p:cNvPr>
          <p:cNvSpPr/>
          <p:nvPr/>
        </p:nvSpPr>
        <p:spPr>
          <a:xfrm>
            <a:off x="224190" y="1929057"/>
            <a:ext cx="5373721" cy="22535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 dirty="0">
                <a:solidFill>
                  <a:srgbClr val="FF0000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A: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たくさんパンフレットがありますね。パクさんのですか。</a:t>
            </a:r>
            <a:endParaRPr lang="en-US" sz="24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b="1" dirty="0">
                <a:solidFill>
                  <a:srgbClr val="FF0000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B: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はい、そろそろ受験する学校を決めなければならないんです。</a:t>
            </a:r>
            <a:endParaRPr lang="en-US" sz="24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882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5" y="118951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198B9A-946B-2743-9A87-8D7F9120B89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例）勉強します　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　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　勉強しなければなりません。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①　予習と復習をします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②　事務室で書類をもらいます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③　今日中にお金を払います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</a:p>
          <a:p>
            <a:pPr algn="l">
              <a:lnSpc>
                <a:spcPct val="15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④　願書に貼る写真を撮ります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40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D978D8D-8BC9-8648-9587-6EF631CD5E86}"/>
              </a:ext>
            </a:extLst>
          </p:cNvPr>
          <p:cNvSpPr txBox="1">
            <a:spLocks/>
          </p:cNvSpPr>
          <p:nvPr/>
        </p:nvSpPr>
        <p:spPr>
          <a:xfrm>
            <a:off x="838200" y="2089401"/>
            <a:ext cx="10515600" cy="4351338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⑤　受験する学校を決めます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⑥　貯金をします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⑦　両親に相談します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⑧　面接の練習をします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419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本冊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065E534-1BDC-2647-88B5-9A9EF3A500F5}"/>
              </a:ext>
            </a:extLst>
          </p:cNvPr>
          <p:cNvSpPr txBox="1">
            <a:spLocks/>
          </p:cNvSpPr>
          <p:nvPr/>
        </p:nvSpPr>
        <p:spPr>
          <a:xfrm>
            <a:off x="315022" y="1847928"/>
            <a:ext cx="11561956" cy="3192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ja-JP" altLang="en-US"/>
              <a:t>例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：来月、大学の入学試験を受けます・勉強します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vi-VN" b="1" dirty="0">
                <a:solidFill>
                  <a:srgbClr val="FF0000"/>
                </a:solidFill>
              </a:rPr>
              <a:t>A: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あ、頑張っていますね。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vi-VN" b="1" dirty="0">
                <a:solidFill>
                  <a:srgbClr val="FF0000"/>
                </a:solidFill>
              </a:rPr>
              <a:t>B:</a:t>
            </a:r>
            <a:r>
              <a:rPr lang="ja-JP" altLang="en-US" sz="2800" u="sng">
                <a:latin typeface="Yu Mincho" panose="02020400000000000000" pitchFamily="18" charset="-128"/>
                <a:ea typeface="Yu Mincho" panose="02020400000000000000" pitchFamily="18" charset="-128"/>
              </a:rPr>
              <a:t>来月、大学の入学試験を受けるので、勉強し</a:t>
            </a:r>
            <a:r>
              <a:rPr lang="ja-JP" altLang="en-US" sz="2800"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なければならない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んです。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233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本冊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FDA934D1-03D6-4548-AFA0-CDD42C47E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191" y="2297921"/>
            <a:ext cx="11389597" cy="26038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vi-VN" altLang="en-US" dirty="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r>
              <a:rPr lang="vi-VN" altLang="en-US" sz="2800" dirty="0">
                <a:ea typeface="Yu Mincho" panose="02020400000000000000" pitchFamily="18" charset="-128"/>
              </a:rPr>
              <a:t>. スピーチコンテストに出ます・練習します</a:t>
            </a:r>
          </a:p>
          <a:p>
            <a:pPr algn="l">
              <a:lnSpc>
                <a:spcPct val="150000"/>
              </a:lnSpc>
            </a:pPr>
            <a:r>
              <a:rPr lang="vi-VN" altLang="en-US" sz="2800" dirty="0">
                <a:ea typeface="Yu Mincho" panose="02020400000000000000" pitchFamily="18" charset="-128"/>
              </a:rPr>
              <a:t>2. 来週、専門(せんもん)学校に願書(がんしょ)を出します・書類(しょるい)を書きます</a:t>
            </a:r>
          </a:p>
          <a:p>
            <a:pPr algn="l">
              <a:lnSpc>
                <a:spcPct val="150000"/>
              </a:lnSpc>
            </a:pPr>
            <a:r>
              <a:rPr lang="vi-VN" altLang="en-US" sz="2800" dirty="0">
                <a:ea typeface="Yu Mincho" panose="02020400000000000000" pitchFamily="18" charset="-128"/>
              </a:rPr>
              <a:t>3.日本で就職(しゅうしょく)したいです・もっと日本でを勉強します。</a:t>
            </a:r>
          </a:p>
        </p:txBody>
      </p:sp>
    </p:spTree>
    <p:extLst>
      <p:ext uri="{BB962C8B-B14F-4D97-AF65-F5344CB8AC3E}">
        <p14:creationId xmlns:p14="http://schemas.microsoft.com/office/powerpoint/2010/main" val="3450046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やてみよう</a:t>
            </a:r>
            <a:endParaRPr lang="en-US" altLang="ja-JP" sz="60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87A0117-467E-CF4F-942E-BE0328EB874C}"/>
              </a:ext>
            </a:extLst>
          </p:cNvPr>
          <p:cNvGrpSpPr/>
          <p:nvPr/>
        </p:nvGrpSpPr>
        <p:grpSpPr>
          <a:xfrm>
            <a:off x="393821" y="5921298"/>
            <a:ext cx="2906940" cy="838759"/>
            <a:chOff x="393821" y="5921298"/>
            <a:chExt cx="2906940" cy="838759"/>
          </a:xfrm>
        </p:grpSpPr>
        <p:sp>
          <p:nvSpPr>
            <p:cNvPr id="10" name="Rectangle: Rounded Corners 17">
              <a:extLst>
                <a:ext uri="{FF2B5EF4-FFF2-40B4-BE49-F238E27FC236}">
                  <a16:creationId xmlns:a16="http://schemas.microsoft.com/office/drawing/2014/main" id="{FC591816-8BD6-2A46-A2BE-CA4C6C13500A}"/>
                </a:ext>
              </a:extLst>
            </p:cNvPr>
            <p:cNvSpPr/>
            <p:nvPr/>
          </p:nvSpPr>
          <p:spPr>
            <a:xfrm>
              <a:off x="1398263" y="6150114"/>
              <a:ext cx="268044" cy="547422"/>
            </a:xfrm>
            <a:prstGeom prst="roundRect">
              <a:avLst>
                <a:gd name="adj" fmla="val 24987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: Rounded Corners 18">
              <a:extLst>
                <a:ext uri="{FF2B5EF4-FFF2-40B4-BE49-F238E27FC236}">
                  <a16:creationId xmlns:a16="http://schemas.microsoft.com/office/drawing/2014/main" id="{906F414E-5595-7041-85DF-6FEAD64EB8FD}"/>
                </a:ext>
              </a:extLst>
            </p:cNvPr>
            <p:cNvSpPr/>
            <p:nvPr/>
          </p:nvSpPr>
          <p:spPr>
            <a:xfrm>
              <a:off x="1750833" y="6166623"/>
              <a:ext cx="1549928" cy="530913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000" b="1" cap="none" spc="0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ea typeface="Yu Mincho" panose="02020400000000000000" pitchFamily="18" charset="-128"/>
                  <a:cs typeface="Arial" panose="020B0604020202020204" pitchFamily="34" charset="0"/>
                </a:rPr>
                <a:t>A</a:t>
              </a:r>
              <a:r>
                <a:rPr lang="vi-VN" altLang="ja-JP" sz="4000" b="1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ea typeface="Yu Mincho" panose="02020400000000000000" pitchFamily="18" charset="-128"/>
                  <a:cs typeface="Arial" panose="020B0604020202020204" pitchFamily="34" charset="0"/>
                </a:rPr>
                <a:t>43</a:t>
              </a:r>
              <a:endParaRPr lang="en-US" altLang="ja-JP" sz="4000" b="1" cap="none" spc="0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endParaRPr>
            </a:p>
          </p:txBody>
        </p:sp>
        <p:pic>
          <p:nvPicPr>
            <p:cNvPr id="15" name="Picture 2" descr="Kỷ Lục Quay Đĩa Bản Ghi Vinyl Âm - Miễn Phí vector hình ảnh trên Pixabay">
              <a:extLst>
                <a:ext uri="{FF2B5EF4-FFF2-40B4-BE49-F238E27FC236}">
                  <a16:creationId xmlns:a16="http://schemas.microsoft.com/office/drawing/2014/main" id="{5D29E6FE-C056-6845-A292-3F84593411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821" y="5921298"/>
              <a:ext cx="919915" cy="838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A48BC3A-354A-4C4E-B696-538FA25381A0}"/>
              </a:ext>
            </a:extLst>
          </p:cNvPr>
          <p:cNvSpPr/>
          <p:nvPr/>
        </p:nvSpPr>
        <p:spPr>
          <a:xfrm>
            <a:off x="146209" y="1839679"/>
            <a:ext cx="11651970" cy="39058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1 </a:t>
            </a:r>
            <a:r>
              <a:rPr lang="ja-JP" altLang="en-US" sz="28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 ワンさんの夢は、日本の小説や漫画を＿＿＿＿＿＿＿＿＿＿＿です。</a:t>
            </a:r>
            <a:endParaRPr lang="en-US" sz="2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ja-JP" altLang="en-US" sz="28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　それで、時間があるとき、＿＿＿＿＿＿＿＿＿＿＿。</a:t>
            </a:r>
            <a:endParaRPr lang="en-US" sz="2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2</a:t>
            </a:r>
            <a:r>
              <a:rPr lang="ja-JP" altLang="en-US" sz="28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 プロイさんは＿＿＿＿＿＿＿＿＿＿＿と思っています。</a:t>
            </a:r>
            <a:endParaRPr lang="en-US" sz="2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ja-JP" altLang="en-US" sz="28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　大学の試験でデッサンの試験があるので、これから＿＿＿＿＿＿＿＿。</a:t>
            </a:r>
            <a:endParaRPr lang="en-US" sz="2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 </a:t>
            </a:r>
            <a:endParaRPr lang="en-US" sz="2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ja-JP" altLang="en-US" sz="28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　　</a:t>
            </a:r>
            <a:endParaRPr lang="en-US" sz="2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3" name="43 4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621073" y="621017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0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1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やてみよう</a:t>
            </a:r>
            <a:endParaRPr lang="en-US" altLang="ja-JP" sz="60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8B1510-DA69-7449-A4FF-A0690A08D6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010" y="2517176"/>
            <a:ext cx="3403600" cy="2006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5E305F-F2B7-3248-AAE7-DFDBCE1B72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5198" y="2517176"/>
            <a:ext cx="3403600" cy="2006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5C9F40-ECC1-E442-BEAF-1A0BACC33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5198" y="4690937"/>
            <a:ext cx="3403600" cy="2006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7F905B-959A-4B40-9790-F694665546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7622" y="4690937"/>
            <a:ext cx="3403600" cy="20066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ABB651E-A3A2-254B-AE96-8DD34A3AD9E3}"/>
              </a:ext>
            </a:extLst>
          </p:cNvPr>
          <p:cNvSpPr/>
          <p:nvPr/>
        </p:nvSpPr>
        <p:spPr>
          <a:xfrm>
            <a:off x="1114252" y="1760847"/>
            <a:ext cx="9456234" cy="46166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ja-JP" altLang="en-US" sz="24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ペアで話しましょう。吹き出しの中は自由に考えて話しましょう</a:t>
            </a:r>
            <a:endParaRPr lang="en-US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0215F1-2A24-7A4D-AF28-DBBABCA7B080}"/>
              </a:ext>
            </a:extLst>
          </p:cNvPr>
          <p:cNvSpPr/>
          <p:nvPr/>
        </p:nvSpPr>
        <p:spPr>
          <a:xfrm>
            <a:off x="458682" y="1764577"/>
            <a:ext cx="450143" cy="38479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C53D5C-5C16-3A41-9050-035D76C48D30}"/>
              </a:ext>
            </a:extLst>
          </p:cNvPr>
          <p:cNvSpPr txBox="1"/>
          <p:nvPr/>
        </p:nvSpPr>
        <p:spPr>
          <a:xfrm>
            <a:off x="1170767" y="465005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/>
              <a:t>学校で</a:t>
            </a:r>
            <a:endParaRPr 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F06B02-84C3-A746-AA93-D19FE136067E}"/>
              </a:ext>
            </a:extLst>
          </p:cNvPr>
          <p:cNvSpPr txBox="1"/>
          <p:nvPr/>
        </p:nvSpPr>
        <p:spPr>
          <a:xfrm>
            <a:off x="2743201" y="623587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/>
              <a:t>説明会で</a:t>
            </a:r>
            <a:endParaRPr 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813EE3-3194-F047-883B-E895141D5D02}"/>
              </a:ext>
            </a:extLst>
          </p:cNvPr>
          <p:cNvSpPr txBox="1"/>
          <p:nvPr/>
        </p:nvSpPr>
        <p:spPr>
          <a:xfrm>
            <a:off x="9085854" y="417382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/>
              <a:t>次の日、学校で</a:t>
            </a:r>
            <a:endParaRPr lang="en-US" sz="2400" b="1" dirty="0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5E7095F0-ADDA-8546-BAB1-B62CA169B2DF}"/>
              </a:ext>
            </a:extLst>
          </p:cNvPr>
          <p:cNvSpPr/>
          <p:nvPr/>
        </p:nvSpPr>
        <p:spPr>
          <a:xfrm rot="5400000">
            <a:off x="3770041" y="3499347"/>
            <a:ext cx="415725" cy="47788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AA47391-3DD9-6048-B894-952BE76781A6}"/>
              </a:ext>
            </a:extLst>
          </p:cNvPr>
          <p:cNvSpPr/>
          <p:nvPr/>
        </p:nvSpPr>
        <p:spPr>
          <a:xfrm rot="5400000">
            <a:off x="7850347" y="5455295"/>
            <a:ext cx="415725" cy="47788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38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Yu Mincho" panose="02020400000000000000" pitchFamily="18" charset="-128"/>
              </a:rPr>
              <a:t>2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 夢に向かって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D5B1DB-F723-CD49-AEDC-25530FA6E5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047" y="1674728"/>
            <a:ext cx="3645282" cy="2036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484A02-1D29-914A-A7DB-6CEAD574F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209" y="3711131"/>
            <a:ext cx="6823413" cy="30989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A28628-36CA-7249-A086-D03F67721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0461" y="1606857"/>
            <a:ext cx="5201540" cy="469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93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チャレンジ 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3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cap="none" spc="0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42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69A94D-C1B6-7445-BCF9-50F166AA60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4239" y="2117236"/>
            <a:ext cx="4800600" cy="330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F1AD84-6FBD-B343-AA86-BCBF3C7CFA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4839" y="2117236"/>
            <a:ext cx="4800600" cy="3302000"/>
          </a:xfrm>
          <a:prstGeom prst="rect">
            <a:avLst/>
          </a:prstGeom>
        </p:spPr>
      </p:pic>
      <p:pic>
        <p:nvPicPr>
          <p:cNvPr id="2" name="42 4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039817" y="5983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2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vi-VN" sz="4800" b="1" dirty="0">
                <a:solidFill>
                  <a:srgbClr val="FF0000"/>
                </a:solidFill>
                <a:ea typeface="Yu Mincho" panose="02020400000000000000" pitchFamily="18" charset="-128"/>
              </a:rPr>
              <a:t>V</a:t>
            </a:r>
            <a:r>
              <a:rPr lang="ja-JP" altLang="en-US" sz="48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ナイ形</a:t>
            </a:r>
            <a:r>
              <a:rPr lang="vi-VN" sz="4800" b="1" dirty="0">
                <a:solidFill>
                  <a:srgbClr val="FF0000"/>
                </a:solidFill>
                <a:ea typeface="Yu Mincho" panose="02020400000000000000" pitchFamily="18" charset="-128"/>
              </a:rPr>
              <a:t> - </a:t>
            </a:r>
            <a:r>
              <a:rPr lang="ja-JP" altLang="en-US" sz="48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な</a:t>
            </a:r>
            <a:r>
              <a:rPr lang="ja-JP" altLang="en-US" sz="4800" b="1" strike="sngStrike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い</a:t>
            </a:r>
            <a:r>
              <a:rPr lang="en-US" altLang="ja-JP" sz="4800" b="1" strike="sngStrike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 </a:t>
            </a:r>
            <a:r>
              <a:rPr lang="ja-JP" altLang="en-US" sz="48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ければなりません</a:t>
            </a:r>
            <a:endParaRPr lang="en-US" altLang="ja-JP" sz="48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TextBox 38">
            <a:extLst>
              <a:ext uri="{FF2B5EF4-FFF2-40B4-BE49-F238E27FC236}">
                <a16:creationId xmlns:a16="http://schemas.microsoft.com/office/drawing/2014/main" id="{786B011E-3057-8644-B728-B4C8A6954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746" y="1743075"/>
            <a:ext cx="20145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11163" indent="-342900">
              <a:spcBef>
                <a:spcPts val="700"/>
              </a:spcBef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8925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376238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568325">
              <a:spcBef>
                <a:spcPct val="20000"/>
              </a:spcBef>
              <a:buClr>
                <a:srgbClr val="A28E6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785813">
              <a:spcBef>
                <a:spcPct val="20000"/>
              </a:spcBef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ja-JP" altLang="en-US" sz="32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かきます</a:t>
            </a:r>
            <a:endParaRPr lang="en-US" altLang="ja-JP" sz="32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50533AC-C679-B34B-BA1C-992124FE17E0}"/>
              </a:ext>
            </a:extLst>
          </p:cNvPr>
          <p:cNvSpPr/>
          <p:nvPr/>
        </p:nvSpPr>
        <p:spPr>
          <a:xfrm>
            <a:off x="4144420" y="1922463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4" name="TextBox 38">
            <a:extLst>
              <a:ext uri="{FF2B5EF4-FFF2-40B4-BE49-F238E27FC236}">
                <a16:creationId xmlns:a16="http://schemas.microsoft.com/office/drawing/2014/main" id="{2C1A2E9F-D3FE-BF44-8ADE-488ADB60E0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2620" y="1735138"/>
            <a:ext cx="48768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11163" indent="-342900">
              <a:spcBef>
                <a:spcPts val="700"/>
              </a:spcBef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8925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376238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568325">
              <a:spcBef>
                <a:spcPct val="20000"/>
              </a:spcBef>
              <a:buClr>
                <a:srgbClr val="A28E6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785813">
              <a:spcBef>
                <a:spcPct val="20000"/>
              </a:spcBef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ja-JP" altLang="en-US" sz="320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書かなければなりません</a:t>
            </a:r>
            <a:endParaRPr lang="en-US" altLang="ja-JP" sz="320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5" name="TextBox 38">
            <a:extLst>
              <a:ext uri="{FF2B5EF4-FFF2-40B4-BE49-F238E27FC236}">
                <a16:creationId xmlns:a16="http://schemas.microsoft.com/office/drawing/2014/main" id="{B16DFF44-3A2D-7347-89D4-E67A66886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183" y="2657475"/>
            <a:ext cx="1943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11163" indent="-342900">
              <a:spcBef>
                <a:spcPts val="700"/>
              </a:spcBef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8925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376238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568325">
              <a:spcBef>
                <a:spcPct val="20000"/>
              </a:spcBef>
              <a:buClr>
                <a:srgbClr val="A28E6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785813">
              <a:spcBef>
                <a:spcPct val="20000"/>
              </a:spcBef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ja-JP" altLang="en-US" sz="32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のみます</a:t>
            </a:r>
            <a:endParaRPr lang="en-US" altLang="ja-JP" sz="32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42E3F86-9D5C-574A-B923-1CD485C38670}"/>
              </a:ext>
            </a:extLst>
          </p:cNvPr>
          <p:cNvSpPr/>
          <p:nvPr/>
        </p:nvSpPr>
        <p:spPr>
          <a:xfrm>
            <a:off x="4144420" y="2836863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7" name="TextBox 38">
            <a:extLst>
              <a:ext uri="{FF2B5EF4-FFF2-40B4-BE49-F238E27FC236}">
                <a16:creationId xmlns:a16="http://schemas.microsoft.com/office/drawing/2014/main" id="{1F1D33DB-95FB-6B48-9526-4CBA44A52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2620" y="2646363"/>
            <a:ext cx="48768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11163" indent="-342900">
              <a:spcBef>
                <a:spcPts val="700"/>
              </a:spcBef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8925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376238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568325">
              <a:spcBef>
                <a:spcPct val="20000"/>
              </a:spcBef>
              <a:buClr>
                <a:srgbClr val="A28E6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785813">
              <a:spcBef>
                <a:spcPct val="20000"/>
              </a:spcBef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ja-JP" altLang="en-US" sz="320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飲まなければなりません</a:t>
            </a:r>
            <a:endParaRPr lang="en-US" altLang="ja-JP" sz="320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8" name="TextBox 38">
            <a:extLst>
              <a:ext uri="{FF2B5EF4-FFF2-40B4-BE49-F238E27FC236}">
                <a16:creationId xmlns:a16="http://schemas.microsoft.com/office/drawing/2014/main" id="{F3896A96-8A20-564B-B492-2777A1E2E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283" y="3571875"/>
            <a:ext cx="24876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11163" indent="-342900">
              <a:spcBef>
                <a:spcPts val="700"/>
              </a:spcBef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8925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376238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568325">
              <a:spcBef>
                <a:spcPct val="20000"/>
              </a:spcBef>
              <a:buClr>
                <a:srgbClr val="A28E6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785813">
              <a:spcBef>
                <a:spcPct val="20000"/>
              </a:spcBef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ja-JP" altLang="en-US" sz="32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かえります</a:t>
            </a:r>
            <a:endParaRPr lang="en-US" altLang="ja-JP" sz="32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692CB11-BD99-DF42-A4C3-CA8501D57358}"/>
              </a:ext>
            </a:extLst>
          </p:cNvPr>
          <p:cNvSpPr/>
          <p:nvPr/>
        </p:nvSpPr>
        <p:spPr>
          <a:xfrm>
            <a:off x="4144420" y="3751263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0" name="TextBox 38">
            <a:extLst>
              <a:ext uri="{FF2B5EF4-FFF2-40B4-BE49-F238E27FC236}">
                <a16:creationId xmlns:a16="http://schemas.microsoft.com/office/drawing/2014/main" id="{E6640257-EDD8-374A-A30C-959742235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2620" y="3595688"/>
            <a:ext cx="48768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11163" indent="-342900">
              <a:spcBef>
                <a:spcPts val="700"/>
              </a:spcBef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8925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376238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568325">
              <a:spcBef>
                <a:spcPct val="20000"/>
              </a:spcBef>
              <a:buClr>
                <a:srgbClr val="A28E6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785813">
              <a:spcBef>
                <a:spcPct val="20000"/>
              </a:spcBef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ja-JP" altLang="en-US" sz="320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帰らなければなりません</a:t>
            </a:r>
            <a:endParaRPr lang="en-US" altLang="ja-JP" sz="320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1" name="TextBox 38">
            <a:extLst>
              <a:ext uri="{FF2B5EF4-FFF2-40B4-BE49-F238E27FC236}">
                <a16:creationId xmlns:a16="http://schemas.microsoft.com/office/drawing/2014/main" id="{3D73B515-974B-7043-90EB-09E07BFC0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283" y="4487863"/>
            <a:ext cx="24876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11163" indent="-342900">
              <a:spcBef>
                <a:spcPts val="700"/>
              </a:spcBef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8925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376238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568325">
              <a:spcBef>
                <a:spcPct val="20000"/>
              </a:spcBef>
              <a:buClr>
                <a:srgbClr val="A28E6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785813">
              <a:spcBef>
                <a:spcPct val="20000"/>
              </a:spcBef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ja-JP" altLang="en-US" sz="32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はなします</a:t>
            </a:r>
            <a:endParaRPr lang="en-US" altLang="ja-JP" sz="32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16F2B8E-3886-7F46-9411-657863414372}"/>
              </a:ext>
            </a:extLst>
          </p:cNvPr>
          <p:cNvSpPr/>
          <p:nvPr/>
        </p:nvSpPr>
        <p:spPr>
          <a:xfrm>
            <a:off x="4144420" y="4665663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3" name="TextBox 38">
            <a:extLst>
              <a:ext uri="{FF2B5EF4-FFF2-40B4-BE49-F238E27FC236}">
                <a16:creationId xmlns:a16="http://schemas.microsoft.com/office/drawing/2014/main" id="{B75FA5D3-5D9A-144F-A795-8B74F4516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2620" y="4513263"/>
            <a:ext cx="4876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11163" indent="-342900">
              <a:spcBef>
                <a:spcPts val="700"/>
              </a:spcBef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8925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376238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568325">
              <a:spcBef>
                <a:spcPct val="20000"/>
              </a:spcBef>
              <a:buClr>
                <a:srgbClr val="A28E6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785813">
              <a:spcBef>
                <a:spcPct val="20000"/>
              </a:spcBef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ja-JP" altLang="en-US" sz="320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話さなければなりません</a:t>
            </a:r>
            <a:endParaRPr lang="en-US" altLang="ja-JP" sz="320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4" name="TextBox 38">
            <a:extLst>
              <a:ext uri="{FF2B5EF4-FFF2-40B4-BE49-F238E27FC236}">
                <a16:creationId xmlns:a16="http://schemas.microsoft.com/office/drawing/2014/main" id="{F69DB794-BD49-2242-A992-40231A31A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9008" y="5402263"/>
            <a:ext cx="17938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11163" indent="-342900">
              <a:spcBef>
                <a:spcPts val="700"/>
              </a:spcBef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8925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376238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568325">
              <a:spcBef>
                <a:spcPct val="20000"/>
              </a:spcBef>
              <a:buClr>
                <a:srgbClr val="A28E6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785813">
              <a:spcBef>
                <a:spcPct val="20000"/>
              </a:spcBef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ja-JP" altLang="en-US" sz="32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きます</a:t>
            </a:r>
            <a:endParaRPr lang="en-US" altLang="ja-JP" sz="32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5" name="TextBox 38">
            <a:extLst>
              <a:ext uri="{FF2B5EF4-FFF2-40B4-BE49-F238E27FC236}">
                <a16:creationId xmlns:a16="http://schemas.microsoft.com/office/drawing/2014/main" id="{3C7D5107-C91C-5D41-82B3-7D39F6661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6420" y="5427663"/>
            <a:ext cx="4953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11163" indent="-342900">
              <a:spcBef>
                <a:spcPts val="700"/>
              </a:spcBef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8925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376238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568325">
              <a:spcBef>
                <a:spcPct val="20000"/>
              </a:spcBef>
              <a:buClr>
                <a:srgbClr val="A28E6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785813">
              <a:spcBef>
                <a:spcPct val="20000"/>
              </a:spcBef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ja-JP" altLang="en-US" sz="320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来なければなりません</a:t>
            </a:r>
            <a:endParaRPr lang="en-US" altLang="ja-JP" sz="320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6F3B1B02-633C-7547-AE35-06AD6FD597B4}"/>
              </a:ext>
            </a:extLst>
          </p:cNvPr>
          <p:cNvSpPr/>
          <p:nvPr/>
        </p:nvSpPr>
        <p:spPr>
          <a:xfrm>
            <a:off x="4144420" y="5580063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7" name="TextBox 42">
            <a:extLst>
              <a:ext uri="{FF2B5EF4-FFF2-40B4-BE49-F238E27FC236}">
                <a16:creationId xmlns:a16="http://schemas.microsoft.com/office/drawing/2014/main" id="{A94C6228-535A-5240-8F2A-8397AB6B8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71" y="6240463"/>
            <a:ext cx="2778124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11163" indent="-342900">
              <a:spcBef>
                <a:spcPts val="700"/>
              </a:spcBef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8925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376238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568325">
              <a:spcBef>
                <a:spcPct val="20000"/>
              </a:spcBef>
              <a:buClr>
                <a:srgbClr val="A28E6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785813">
              <a:spcBef>
                <a:spcPct val="20000"/>
              </a:spcBef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ja-JP" altLang="en-US" sz="32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勉強します</a:t>
            </a:r>
            <a:endParaRPr lang="en-US" altLang="ja-JP" sz="32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8" name="TextBox 38">
            <a:extLst>
              <a:ext uri="{FF2B5EF4-FFF2-40B4-BE49-F238E27FC236}">
                <a16:creationId xmlns:a16="http://schemas.microsoft.com/office/drawing/2014/main" id="{74C74F57-9C46-DF4B-8523-015A11A2F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6420" y="6265863"/>
            <a:ext cx="525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11163" indent="-342900">
              <a:spcBef>
                <a:spcPts val="700"/>
              </a:spcBef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8925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376238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568325">
              <a:spcBef>
                <a:spcPct val="20000"/>
              </a:spcBef>
              <a:buClr>
                <a:srgbClr val="A28E6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785813">
              <a:spcBef>
                <a:spcPct val="20000"/>
              </a:spcBef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ja-JP" altLang="en-US" sz="320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勉強しなければなりません</a:t>
            </a:r>
            <a:endParaRPr lang="en-US" altLang="ja-JP" sz="320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1B962AA-ECF0-1448-ABF2-695C131593FD}"/>
              </a:ext>
            </a:extLst>
          </p:cNvPr>
          <p:cNvSpPr/>
          <p:nvPr/>
        </p:nvSpPr>
        <p:spPr>
          <a:xfrm>
            <a:off x="4144420" y="6418263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30" name="TextBox 38">
            <a:extLst>
              <a:ext uri="{FF2B5EF4-FFF2-40B4-BE49-F238E27FC236}">
                <a16:creationId xmlns:a16="http://schemas.microsoft.com/office/drawing/2014/main" id="{F7F080D4-2888-CD4C-8FFE-497807BB9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283" y="1749425"/>
            <a:ext cx="1828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11163" indent="-342900">
              <a:spcBef>
                <a:spcPts val="700"/>
              </a:spcBef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8925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376238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568325">
              <a:spcBef>
                <a:spcPct val="20000"/>
              </a:spcBef>
              <a:buClr>
                <a:srgbClr val="A28E6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785813">
              <a:spcBef>
                <a:spcPct val="20000"/>
              </a:spcBef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ja-JP" altLang="en-US" sz="320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名前を</a:t>
            </a:r>
            <a:endParaRPr lang="en-US" altLang="ja-JP" sz="32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1" name="TextBox 38">
            <a:extLst>
              <a:ext uri="{FF2B5EF4-FFF2-40B4-BE49-F238E27FC236}">
                <a16:creationId xmlns:a16="http://schemas.microsoft.com/office/drawing/2014/main" id="{3330DCA6-89F0-C64F-B8F6-257320BDA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1008" y="2654300"/>
            <a:ext cx="11842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11163" indent="-342900">
              <a:spcBef>
                <a:spcPts val="700"/>
              </a:spcBef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8925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376238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568325">
              <a:spcBef>
                <a:spcPct val="20000"/>
              </a:spcBef>
              <a:buClr>
                <a:srgbClr val="A28E6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785813">
              <a:spcBef>
                <a:spcPct val="20000"/>
              </a:spcBef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ja-JP" altLang="en-US" sz="32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薬を</a:t>
            </a:r>
            <a:endParaRPr lang="en-US" altLang="ja-JP" sz="32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2" name="TextBox 38">
            <a:extLst>
              <a:ext uri="{FF2B5EF4-FFF2-40B4-BE49-F238E27FC236}">
                <a16:creationId xmlns:a16="http://schemas.microsoft.com/office/drawing/2014/main" id="{0913A15F-BADA-614D-B0E7-BF40B21C1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4321" y="2425700"/>
            <a:ext cx="1295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11163" indent="-342900">
              <a:spcBef>
                <a:spcPts val="700"/>
              </a:spcBef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8925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376238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568325">
              <a:spcBef>
                <a:spcPct val="20000"/>
              </a:spcBef>
              <a:buClr>
                <a:srgbClr val="A28E6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785813">
              <a:spcBef>
                <a:spcPct val="20000"/>
              </a:spcBef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ja-JP" altLang="en-US" sz="200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くすり</a:t>
            </a:r>
            <a:endParaRPr lang="en-US" sz="200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3" name="TextBox 38">
            <a:extLst>
              <a:ext uri="{FF2B5EF4-FFF2-40B4-BE49-F238E27FC236}">
                <a16:creationId xmlns:a16="http://schemas.microsoft.com/office/drawing/2014/main" id="{05A5BE81-0CB6-CC44-BC41-E44372F87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0746" y="3582988"/>
            <a:ext cx="2133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11163" indent="-342900">
              <a:spcBef>
                <a:spcPts val="700"/>
              </a:spcBef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8925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376238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568325">
              <a:spcBef>
                <a:spcPct val="20000"/>
              </a:spcBef>
              <a:buClr>
                <a:srgbClr val="A28E6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785813">
              <a:spcBef>
                <a:spcPct val="20000"/>
              </a:spcBef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ja-JP" altLang="en-US" sz="320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早く家へ</a:t>
            </a:r>
            <a:endParaRPr lang="en-US" altLang="ja-JP" sz="32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4" name="TextBox 38">
            <a:extLst>
              <a:ext uri="{FF2B5EF4-FFF2-40B4-BE49-F238E27FC236}">
                <a16:creationId xmlns:a16="http://schemas.microsoft.com/office/drawing/2014/main" id="{AC205B32-1E1E-2749-9FB3-1B91841F6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183" y="4462463"/>
            <a:ext cx="2057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11163" indent="-342900">
              <a:spcBef>
                <a:spcPts val="700"/>
              </a:spcBef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8925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376238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568325">
              <a:spcBef>
                <a:spcPct val="20000"/>
              </a:spcBef>
              <a:buClr>
                <a:srgbClr val="A28E6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785813">
              <a:spcBef>
                <a:spcPct val="20000"/>
              </a:spcBef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ja-JP" altLang="en-US" sz="320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日本語で</a:t>
            </a:r>
            <a:endParaRPr lang="en-US" altLang="ja-JP" sz="32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A6BE95-A7CD-AA4D-96C9-96153715B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471" y="5429250"/>
            <a:ext cx="25082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11163" indent="-342900">
              <a:spcBef>
                <a:spcPts val="700"/>
              </a:spcBef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8925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376238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568325">
              <a:spcBef>
                <a:spcPct val="20000"/>
              </a:spcBef>
              <a:buClr>
                <a:srgbClr val="A28E6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785813">
              <a:spcBef>
                <a:spcPct val="20000"/>
              </a:spcBef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ja-JP" altLang="en-US" sz="32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８時までに</a:t>
            </a:r>
            <a:endParaRPr lang="en-US" altLang="ja-JP" sz="32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6" name="TextBox 38">
            <a:extLst>
              <a:ext uri="{FF2B5EF4-FFF2-40B4-BE49-F238E27FC236}">
                <a16:creationId xmlns:a16="http://schemas.microsoft.com/office/drawing/2014/main" id="{7B22D00A-24D9-3F40-9AB2-847B68144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1683" y="6265863"/>
            <a:ext cx="2057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11163" indent="-342900">
              <a:spcBef>
                <a:spcPts val="700"/>
              </a:spcBef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8925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376238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568325">
              <a:spcBef>
                <a:spcPct val="20000"/>
              </a:spcBef>
              <a:buClr>
                <a:srgbClr val="A28E6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785813">
              <a:spcBef>
                <a:spcPct val="20000"/>
              </a:spcBef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ja-JP" altLang="en-US" sz="32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日本語を</a:t>
            </a:r>
            <a:endParaRPr lang="en-US" altLang="ja-JP" sz="32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7" name="TextBox 38">
            <a:extLst>
              <a:ext uri="{FF2B5EF4-FFF2-40B4-BE49-F238E27FC236}">
                <a16:creationId xmlns:a16="http://schemas.microsoft.com/office/drawing/2014/main" id="{51C00D1F-89B2-E24E-8ED4-A15E76A55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5882" y="1743075"/>
            <a:ext cx="11842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11163" indent="-342900">
              <a:spcBef>
                <a:spcPts val="700"/>
              </a:spcBef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8925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376238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568325">
              <a:spcBef>
                <a:spcPct val="20000"/>
              </a:spcBef>
              <a:buClr>
                <a:srgbClr val="A28E6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785813">
              <a:spcBef>
                <a:spcPct val="20000"/>
              </a:spcBef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ja-JP" altLang="en-US" sz="320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か。</a:t>
            </a:r>
            <a:endParaRPr lang="en-US" altLang="ja-JP" sz="32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538BB317-C366-CD4C-98FC-938712086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5882" y="2641600"/>
            <a:ext cx="11842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11163" indent="-342900">
              <a:spcBef>
                <a:spcPts val="700"/>
              </a:spcBef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8925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376238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568325">
              <a:spcBef>
                <a:spcPct val="20000"/>
              </a:spcBef>
              <a:buClr>
                <a:srgbClr val="A28E6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785813">
              <a:spcBef>
                <a:spcPct val="20000"/>
              </a:spcBef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ja-JP" altLang="en-US" sz="320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か。</a:t>
            </a:r>
            <a:endParaRPr lang="en-US" altLang="ja-JP" sz="320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A71FE9-405D-7B43-9CAB-9A2B28362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5882" y="3606800"/>
            <a:ext cx="11842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11163" indent="-342900">
              <a:spcBef>
                <a:spcPts val="700"/>
              </a:spcBef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8925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376238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568325">
              <a:spcBef>
                <a:spcPct val="20000"/>
              </a:spcBef>
              <a:buClr>
                <a:srgbClr val="A28E6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785813">
              <a:spcBef>
                <a:spcPct val="20000"/>
              </a:spcBef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ja-JP" altLang="en-US" sz="320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か。</a:t>
            </a:r>
            <a:endParaRPr lang="en-US" altLang="ja-JP" sz="320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40" name="TextBox 38">
            <a:extLst>
              <a:ext uri="{FF2B5EF4-FFF2-40B4-BE49-F238E27FC236}">
                <a16:creationId xmlns:a16="http://schemas.microsoft.com/office/drawing/2014/main" id="{BF9885CE-FFA9-964B-B238-C1D0A7477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5882" y="4521200"/>
            <a:ext cx="11842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11163" indent="-342900">
              <a:spcBef>
                <a:spcPts val="700"/>
              </a:spcBef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8925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376238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568325">
              <a:spcBef>
                <a:spcPct val="20000"/>
              </a:spcBef>
              <a:buClr>
                <a:srgbClr val="A28E6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785813">
              <a:spcBef>
                <a:spcPct val="20000"/>
              </a:spcBef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ja-JP" altLang="en-US" sz="320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か。</a:t>
            </a:r>
            <a:endParaRPr lang="en-US" altLang="ja-JP" sz="320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41" name="TextBox 38">
            <a:extLst>
              <a:ext uri="{FF2B5EF4-FFF2-40B4-BE49-F238E27FC236}">
                <a16:creationId xmlns:a16="http://schemas.microsoft.com/office/drawing/2014/main" id="{036B9F9E-A907-2842-A821-6DA8934A0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3757" y="5435600"/>
            <a:ext cx="11842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11163" indent="-342900">
              <a:spcBef>
                <a:spcPts val="700"/>
              </a:spcBef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8925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376238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568325">
              <a:spcBef>
                <a:spcPct val="20000"/>
              </a:spcBef>
              <a:buClr>
                <a:srgbClr val="A28E6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785813">
              <a:spcBef>
                <a:spcPct val="20000"/>
              </a:spcBef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ja-JP" altLang="en-US" sz="320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か。</a:t>
            </a:r>
            <a:endParaRPr lang="en-US" altLang="ja-JP" sz="320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42" name="TextBox 38">
            <a:extLst>
              <a:ext uri="{FF2B5EF4-FFF2-40B4-BE49-F238E27FC236}">
                <a16:creationId xmlns:a16="http://schemas.microsoft.com/office/drawing/2014/main" id="{0FF851BD-D665-1543-AF22-7F2227BF2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1957" y="6273800"/>
            <a:ext cx="11842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11163" indent="-342900">
              <a:spcBef>
                <a:spcPts val="700"/>
              </a:spcBef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8925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376238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568325">
              <a:spcBef>
                <a:spcPct val="20000"/>
              </a:spcBef>
              <a:buClr>
                <a:srgbClr val="A28E6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785813">
              <a:spcBef>
                <a:spcPct val="20000"/>
              </a:spcBef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7858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28E6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ja-JP" altLang="en-US" sz="320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か。</a:t>
            </a:r>
            <a:endParaRPr lang="en-US" altLang="ja-JP" sz="320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21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animBg="1"/>
      <p:bldP spid="10" grpId="1" animBg="1"/>
      <p:bldP spid="14" grpId="0"/>
      <p:bldP spid="15" grpId="0"/>
      <p:bldP spid="15" grpId="1"/>
      <p:bldP spid="16" grpId="0" animBg="1"/>
      <p:bldP spid="16" grpId="1" animBg="1"/>
      <p:bldP spid="17" grpId="0"/>
      <p:bldP spid="18" grpId="0"/>
      <p:bldP spid="18" grpId="1"/>
      <p:bldP spid="19" grpId="0" animBg="1"/>
      <p:bldP spid="19" grpId="1" animBg="1"/>
      <p:bldP spid="20" grpId="0"/>
      <p:bldP spid="21" grpId="0"/>
      <p:bldP spid="21" grpId="1"/>
      <p:bldP spid="22" grpId="0" animBg="1"/>
      <p:bldP spid="22" grpId="1" animBg="1"/>
      <p:bldP spid="23" grpId="0"/>
      <p:bldP spid="24" grpId="0"/>
      <p:bldP spid="24" grpId="1"/>
      <p:bldP spid="25" grpId="0"/>
      <p:bldP spid="26" grpId="0" animBg="1"/>
      <p:bldP spid="26" grpId="1" animBg="1"/>
      <p:bldP spid="27" grpId="0"/>
      <p:bldP spid="27" grpId="1"/>
      <p:bldP spid="28" grpId="0"/>
      <p:bldP spid="29" grpId="0" animBg="1"/>
      <p:bldP spid="29" grpId="1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vi-VN" sz="4800" b="1" dirty="0">
                <a:solidFill>
                  <a:srgbClr val="FF0000"/>
                </a:solidFill>
                <a:ea typeface="Yu Mincho" panose="02020400000000000000" pitchFamily="18" charset="-128"/>
              </a:rPr>
              <a:t>V</a:t>
            </a:r>
            <a:r>
              <a:rPr lang="ja-JP" altLang="en-US" sz="48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ナイ形</a:t>
            </a:r>
            <a:r>
              <a:rPr lang="vi-VN" sz="4800" b="1" dirty="0">
                <a:solidFill>
                  <a:srgbClr val="FF0000"/>
                </a:solidFill>
                <a:ea typeface="Yu Mincho" panose="02020400000000000000" pitchFamily="18" charset="-128"/>
              </a:rPr>
              <a:t> - </a:t>
            </a:r>
            <a:r>
              <a:rPr lang="ja-JP" altLang="en-US" sz="48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な</a:t>
            </a:r>
            <a:r>
              <a:rPr lang="ja-JP" altLang="en-US" sz="4800" b="1" strike="sngStrike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い</a:t>
            </a:r>
            <a:r>
              <a:rPr lang="en-US" altLang="ja-JP" sz="4800" b="1" strike="sngStrike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 </a:t>
            </a:r>
            <a:r>
              <a:rPr lang="ja-JP" altLang="en-US" sz="48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ければなりません</a:t>
            </a:r>
            <a:endParaRPr lang="en-US" altLang="ja-JP" sz="48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TextBox 33">
            <a:extLst>
              <a:ext uri="{FF2B5EF4-FFF2-40B4-BE49-F238E27FC236}">
                <a16:creationId xmlns:a16="http://schemas.microsoft.com/office/drawing/2014/main" id="{AE7F111C-68E6-9B40-8EF7-D1D297890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2603" y="3663245"/>
            <a:ext cx="45207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800" dirty="0" err="1">
                <a:latin typeface="Arial" panose="020B0604020202020204" pitchFamily="34" charset="0"/>
              </a:rPr>
              <a:t>Khi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kiểm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tra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sử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dụng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máy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tính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Arial" panose="020B0604020202020204" pitchFamily="34" charset="0"/>
              </a:rPr>
              <a:t>cũng</a:t>
            </a: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Arial" panose="020B0604020202020204" pitchFamily="34" charset="0"/>
              </a:rPr>
              <a:t>được</a:t>
            </a:r>
            <a:r>
              <a:rPr lang="en-US" sz="1800" dirty="0">
                <a:latin typeface="Arial" panose="020B0604020202020204" pitchFamily="34" charset="0"/>
              </a:rPr>
              <a:t>.</a:t>
            </a:r>
            <a:endParaRPr lang="en-US" sz="18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F6D18A-0DF7-A241-99F1-4D352AE92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403" y="4053770"/>
            <a:ext cx="8315325" cy="523875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2800" dirty="0">
                <a:latin typeface="NtMotoyaKyotai" panose="02020300000000000000" pitchFamily="18" charset="-128"/>
                <a:ea typeface="NtMotoyaKyotai" panose="02020300000000000000" pitchFamily="18" charset="-128"/>
              </a:rPr>
              <a:t>テストのとき　パソコンを　つかってもいいです。</a:t>
            </a:r>
            <a:endParaRPr lang="en-US" sz="2800" dirty="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7258D7F8-A042-504A-A25E-D4DA979C8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2603" y="4702554"/>
            <a:ext cx="70353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1800" dirty="0" err="1">
                <a:latin typeface="Arial" panose="020B0604020202020204" pitchFamily="34" charset="0"/>
              </a:rPr>
              <a:t>Khi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kiểm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tra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Arial" panose="020B0604020202020204" pitchFamily="34" charset="0"/>
              </a:rPr>
              <a:t>không</a:t>
            </a: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Arial" panose="020B0604020202020204" pitchFamily="34" charset="0"/>
              </a:rPr>
              <a:t>được</a:t>
            </a: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Arial" panose="020B0604020202020204" pitchFamily="34" charset="0"/>
              </a:rPr>
              <a:t>phép</a:t>
            </a: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sử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dụng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máy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tính</a:t>
            </a:r>
            <a:r>
              <a:rPr lang="en-US" sz="180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53D8D9-59B7-0A43-909F-27C2ACCCA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403" y="5093079"/>
            <a:ext cx="8543925" cy="52387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  <a:defRPr/>
            </a:pPr>
            <a:r>
              <a:rPr lang="ja-JP" altLang="en-US" sz="2800" dirty="0">
                <a:latin typeface="NtMotoyaKyotai" panose="02020300000000000000" pitchFamily="18" charset="-128"/>
                <a:ea typeface="NtMotoyaKyotai" panose="02020300000000000000" pitchFamily="18" charset="-128"/>
              </a:rPr>
              <a:t>テストのとき　パソコンを　つかってはいけません。</a:t>
            </a:r>
            <a:endParaRPr lang="en-US" sz="2800" dirty="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ACCB59-4AC0-114B-B3B6-3D126699FBFE}"/>
              </a:ext>
            </a:extLst>
          </p:cNvPr>
          <p:cNvSpPr txBox="1"/>
          <p:nvPr/>
        </p:nvSpPr>
        <p:spPr>
          <a:xfrm rot="21251738">
            <a:off x="723100" y="2063842"/>
            <a:ext cx="3471959" cy="95410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3200" dirty="0">
                <a:solidFill>
                  <a:srgbClr val="FFFFFF"/>
                </a:solidFill>
                <a:latin typeface="Tahoma" charset="0"/>
                <a:cs typeface="Tahoma" charset="0"/>
              </a:rPr>
              <a:t>MẪU CÂU </a:t>
            </a:r>
          </a:p>
          <a:p>
            <a:pPr algn="ctr" eaLnBrk="1" hangingPunct="1">
              <a:defRPr/>
            </a:pPr>
            <a:r>
              <a:rPr lang="en-US" sz="2400" dirty="0">
                <a:solidFill>
                  <a:srgbClr val="FF0000"/>
                </a:solidFill>
                <a:latin typeface="Tahoma" charset="0"/>
                <a:cs typeface="Tahoma" charset="0"/>
              </a:rPr>
              <a:t>“</a:t>
            </a:r>
            <a:r>
              <a:rPr lang="en-US" sz="2400" dirty="0" err="1">
                <a:solidFill>
                  <a:srgbClr val="FF0000"/>
                </a:solidFill>
                <a:latin typeface="Tahoma" charset="0"/>
                <a:cs typeface="Tahoma" charset="0"/>
              </a:rPr>
              <a:t>phải</a:t>
            </a:r>
            <a:r>
              <a:rPr lang="en-US" sz="2400" dirty="0">
                <a:solidFill>
                  <a:srgbClr val="FF0000"/>
                </a:solidFill>
                <a:latin typeface="Tahoma" charset="0"/>
                <a:cs typeface="Tahoma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ahoma" charset="0"/>
                <a:cs typeface="Tahoma" charset="0"/>
              </a:rPr>
              <a:t>làm</a:t>
            </a:r>
            <a:r>
              <a:rPr lang="en-US" sz="2400" dirty="0">
                <a:solidFill>
                  <a:srgbClr val="FF0000"/>
                </a:solidFill>
                <a:latin typeface="Tahoma" charset="0"/>
                <a:cs typeface="Tahoma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ahoma" charset="0"/>
                <a:cs typeface="Tahoma" charset="0"/>
              </a:rPr>
              <a:t>gì</a:t>
            </a:r>
            <a:r>
              <a:rPr lang="en-US" sz="2400" dirty="0">
                <a:solidFill>
                  <a:srgbClr val="FF0000"/>
                </a:solidFill>
                <a:latin typeface="Tahoma" charset="0"/>
                <a:cs typeface="Tahoma" charset="0"/>
              </a:rPr>
              <a:t>”</a:t>
            </a:r>
          </a:p>
        </p:txBody>
      </p:sp>
      <p:sp>
        <p:nvSpPr>
          <p:cNvPr id="17" name="Cloud Callout 16">
            <a:extLst>
              <a:ext uri="{FF2B5EF4-FFF2-40B4-BE49-F238E27FC236}">
                <a16:creationId xmlns:a16="http://schemas.microsoft.com/office/drawing/2014/main" id="{6696C2DF-916D-FE45-ABED-13C7E0E43EF8}"/>
              </a:ext>
            </a:extLst>
          </p:cNvPr>
          <p:cNvSpPr/>
          <p:nvPr/>
        </p:nvSpPr>
        <p:spPr>
          <a:xfrm rot="539651">
            <a:off x="7197801" y="1947745"/>
            <a:ext cx="4555506" cy="2038549"/>
          </a:xfrm>
          <a:prstGeom prst="cloudCallout">
            <a:avLst>
              <a:gd name="adj1" fmla="val -57235"/>
              <a:gd name="adj2" fmla="val -73578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800" dirty="0" err="1"/>
              <a:t>Bắt</a:t>
            </a:r>
            <a:r>
              <a:rPr lang="en-US" sz="2800" dirty="0"/>
              <a:t> </a:t>
            </a:r>
            <a:r>
              <a:rPr lang="en-US" sz="2800" dirty="0" err="1"/>
              <a:t>buộc</a:t>
            </a:r>
            <a:endParaRPr lang="en-US" sz="2800" dirty="0"/>
          </a:p>
          <a:p>
            <a:pPr algn="ctr" eaLnBrk="1" hangingPunct="1">
              <a:defRPr/>
            </a:pPr>
            <a:r>
              <a:rPr lang="en-US" sz="2800" dirty="0"/>
              <a:t>“</a:t>
            </a:r>
            <a:r>
              <a:rPr lang="en-US" sz="2800" dirty="0" err="1">
                <a:solidFill>
                  <a:srgbClr val="FF0000"/>
                </a:solidFill>
              </a:rPr>
              <a:t>không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0000"/>
                </a:solidFill>
              </a:rPr>
              <a:t>làm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thì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endParaRPr lang="vi-VN" sz="2800" dirty="0">
              <a:solidFill>
                <a:srgbClr val="FF0000"/>
              </a:solidFill>
            </a:endParaRPr>
          </a:p>
          <a:p>
            <a:pPr algn="ctr" eaLnBrk="1" hangingPunct="1">
              <a:defRPr/>
            </a:pPr>
            <a:r>
              <a:rPr lang="vi-VN" sz="2800" dirty="0">
                <a:solidFill>
                  <a:srgbClr val="FF0000"/>
                </a:solidFill>
              </a:rPr>
              <a:t>không </a:t>
            </a:r>
            <a:r>
              <a:rPr lang="en-US" sz="2800" dirty="0" err="1">
                <a:solidFill>
                  <a:srgbClr val="FF0000"/>
                </a:solidFill>
              </a:rPr>
              <a:t>được</a:t>
            </a:r>
            <a:r>
              <a:rPr lang="en-US" sz="2800" dirty="0"/>
              <a:t>”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378AA19-ED06-0347-A622-6D875FEAA973}"/>
              </a:ext>
            </a:extLst>
          </p:cNvPr>
          <p:cNvSpPr/>
          <p:nvPr/>
        </p:nvSpPr>
        <p:spPr>
          <a:xfrm>
            <a:off x="5696928" y="4028913"/>
            <a:ext cx="3139576" cy="544512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04DFC37-D281-DD44-988B-BF025D03DF80}"/>
              </a:ext>
            </a:extLst>
          </p:cNvPr>
          <p:cNvSpPr/>
          <p:nvPr/>
        </p:nvSpPr>
        <p:spPr>
          <a:xfrm>
            <a:off x="5788504" y="5081967"/>
            <a:ext cx="3733800" cy="544512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" name="TextBox 33">
            <a:extLst>
              <a:ext uri="{FF2B5EF4-FFF2-40B4-BE49-F238E27FC236}">
                <a16:creationId xmlns:a16="http://schemas.microsoft.com/office/drawing/2014/main" id="{5EE78962-AA2D-FD4F-8127-D6080E3F5D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2603" y="5772025"/>
            <a:ext cx="549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1800" dirty="0" err="1">
                <a:latin typeface="Arial" panose="020B0604020202020204" pitchFamily="34" charset="0"/>
              </a:rPr>
              <a:t>Khi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kiểm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tra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Arial" panose="020B0604020202020204" pitchFamily="34" charset="0"/>
              </a:rPr>
              <a:t>phải</a:t>
            </a: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sử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dụng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máy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tính</a:t>
            </a:r>
            <a:r>
              <a:rPr lang="en-US" sz="180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2D4B34-FAA2-9F49-83B3-E0E085D9C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403" y="6162550"/>
            <a:ext cx="9245101" cy="52322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  <a:defRPr/>
            </a:pPr>
            <a:r>
              <a:rPr lang="ja-JP" altLang="en-US" sz="2800" dirty="0">
                <a:latin typeface="NtMotoyaKyotai" panose="02020300000000000000" pitchFamily="18" charset="-128"/>
                <a:ea typeface="NtMotoyaKyotai" panose="02020300000000000000" pitchFamily="18" charset="-128"/>
              </a:rPr>
              <a:t>テストのとき　パソコンを　つかわなければなりません。</a:t>
            </a:r>
            <a:endParaRPr lang="en-US" sz="2800" dirty="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1BBD63E-EAFC-144B-B727-C68A7F8A5A02}"/>
              </a:ext>
            </a:extLst>
          </p:cNvPr>
          <p:cNvSpPr/>
          <p:nvPr/>
        </p:nvSpPr>
        <p:spPr>
          <a:xfrm>
            <a:off x="5788503" y="6153025"/>
            <a:ext cx="4280633" cy="5445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4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4" grpId="0"/>
      <p:bldP spid="15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737" y="20671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練習</a:t>
            </a:r>
            <a:endParaRPr lang="en-US" altLang="ja-JP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2" name="Rectangle 1">
            <a:extLst>
              <a:ext uri="{FF2B5EF4-FFF2-40B4-BE49-F238E27FC236}">
                <a16:creationId xmlns:a16="http://schemas.microsoft.com/office/drawing/2014/main" id="{136EEEBB-A849-C849-A1F9-ED6A1A2BD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664" y="5371579"/>
            <a:ext cx="9422780" cy="14341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lvl="0" algn="ctr">
              <a:defRPr sz="2800">
                <a:ea typeface="Yu Mincho" panose="02020400000000000000" pitchFamily="18" charset="-128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vi-VN" altLang="en-US" dirty="0">
                <a:solidFill>
                  <a:schemeClr val="tx1"/>
                </a:solidFill>
              </a:rPr>
              <a:t>Trong hôm nay phải viết xong bản lý lịch.</a:t>
            </a:r>
          </a:p>
          <a:p>
            <a:pPr>
              <a:lnSpc>
                <a:spcPct val="150000"/>
              </a:lnSpc>
            </a:pPr>
            <a:r>
              <a:rPr lang="vi-VN" altLang="en-US" dirty="0">
                <a:solidFill>
                  <a:schemeClr val="tx1"/>
                </a:solidFill>
              </a:rPr>
              <a:t>今日中に履歴書(りれきしょ)を書かなければなりません</a:t>
            </a:r>
            <a:r>
              <a:rPr lang="vi-VN" altLang="en-US" dirty="0"/>
              <a:t>。</a:t>
            </a:r>
          </a:p>
          <a:p>
            <a:endParaRPr lang="vi-VN" alt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6F3F333-52E0-594D-84E6-94427D8F8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6927" y="1750741"/>
            <a:ext cx="7672039" cy="34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61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練習</a:t>
            </a:r>
            <a:endParaRPr lang="en-US" altLang="ja-JP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AE7A4F-2982-DA43-BB5F-9693DE8D983A}"/>
              </a:ext>
            </a:extLst>
          </p:cNvPr>
          <p:cNvSpPr/>
          <p:nvPr/>
        </p:nvSpPr>
        <p:spPr>
          <a:xfrm>
            <a:off x="438427" y="1910982"/>
            <a:ext cx="8226071" cy="1699568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400" b="1" dirty="0">
                <a:solidFill>
                  <a:srgbClr val="FF0000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A:</a:t>
            </a:r>
            <a:r>
              <a:rPr lang="vi-VN" sz="2400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こんばん、映画を見に行きませんか。</a:t>
            </a:r>
            <a:endParaRPr lang="vi-VN" altLang="ja-JP" sz="2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400" b="1" dirty="0">
                <a:solidFill>
                  <a:srgbClr val="FF0000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B: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すみません、今日中に作文を</a:t>
            </a:r>
            <a:r>
              <a:rPr lang="ja-JP" altLang="en-US" sz="24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書かなければならない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ので、</a:t>
            </a:r>
            <a:endParaRPr lang="vi-VN" altLang="ja-JP" sz="24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今晩はちょっと。。。</a:t>
            </a:r>
            <a:endParaRPr lang="en-US" sz="24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179B4-260C-5A41-B275-E4ED4A089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9849" y="3610549"/>
            <a:ext cx="5309858" cy="308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38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練習</a:t>
            </a:r>
            <a:endParaRPr lang="en-US" altLang="ja-JP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D6D587-6E57-E84D-8C91-8ADDDDDEE4A0}"/>
              </a:ext>
            </a:extLst>
          </p:cNvPr>
          <p:cNvSpPr/>
          <p:nvPr/>
        </p:nvSpPr>
        <p:spPr>
          <a:xfrm>
            <a:off x="224191" y="3048406"/>
            <a:ext cx="5396024" cy="16989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400" b="1" dirty="0">
                <a:solidFill>
                  <a:srgbClr val="FF0000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A:</a:t>
            </a:r>
            <a:r>
              <a:rPr lang="ja-JP" altLang="en-US" sz="24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ワンさん、どこへ行くんですか。</a:t>
            </a:r>
            <a:endParaRPr lang="en-US" sz="2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400" b="1" dirty="0">
                <a:solidFill>
                  <a:srgbClr val="FF0000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B:</a:t>
            </a:r>
            <a:r>
              <a:rPr lang="ja-JP" altLang="en-US" sz="24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今日中に家賃を払わなければならないので、銀行へ行ってきます。</a:t>
            </a:r>
            <a:endParaRPr lang="en-US" sz="2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5A75A3-DB3E-0B46-A6C8-0D439C9C4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5902" y="1996068"/>
            <a:ext cx="5809786" cy="470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52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練習</a:t>
            </a:r>
            <a:endParaRPr lang="en-US" altLang="ja-JP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CB39A0-7F7A-1047-8BD0-6F30FA2CB021}"/>
              </a:ext>
            </a:extLst>
          </p:cNvPr>
          <p:cNvSpPr/>
          <p:nvPr/>
        </p:nvSpPr>
        <p:spPr>
          <a:xfrm>
            <a:off x="146209" y="2505670"/>
            <a:ext cx="7737704" cy="169956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400" b="1" dirty="0">
                <a:solidFill>
                  <a:srgbClr val="FF0000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A: 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遅くまでがんばっていますね。</a:t>
            </a:r>
            <a:endParaRPr lang="en-US" sz="24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400" b="1" dirty="0">
                <a:solidFill>
                  <a:srgbClr val="FF0000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B: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スピーチコンテストに出るので、練習しなければならないんです。</a:t>
            </a:r>
            <a:endParaRPr lang="en-US" sz="24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E74ACF-4D45-4F4E-9654-28585B037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3054" y="1784195"/>
            <a:ext cx="3685113" cy="473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03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543</Words>
  <Application>Microsoft Macintosh PowerPoint</Application>
  <PresentationFormat>Widescreen</PresentationFormat>
  <Paragraphs>96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NtMotoyaKyotai</vt:lpstr>
      <vt:lpstr>Yu Mincho</vt:lpstr>
      <vt:lpstr>Arial</vt:lpstr>
      <vt:lpstr>Calibri</vt:lpstr>
      <vt:lpstr>Calibri Light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41</cp:revision>
  <dcterms:created xsi:type="dcterms:W3CDTF">2021-07-27T06:30:57Z</dcterms:created>
  <dcterms:modified xsi:type="dcterms:W3CDTF">2021-07-30T15:32:00Z</dcterms:modified>
</cp:coreProperties>
</file>